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43"/>
  </p:normalViewPr>
  <p:slideViewPr>
    <p:cSldViewPr snapToGrid="0" snapToObjects="1">
      <p:cViewPr varScale="1">
        <p:scale>
          <a:sx n="115" d="100"/>
          <a:sy n="115" d="100"/>
        </p:scale>
        <p:origin x="180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928437-D985-4D80-B5DC-8F570B6DC90C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CC95823A-2F3F-431A-B037-DFFC1CCB299A}">
      <dgm:prSet/>
      <dgm:spPr/>
      <dgm:t>
        <a:bodyPr/>
        <a:lstStyle/>
        <a:p>
          <a:r>
            <a:rPr lang="en-US"/>
            <a:t>• Log4j is a widely used Java-based logging framework.</a:t>
          </a:r>
        </a:p>
      </dgm:t>
    </dgm:pt>
    <dgm:pt modelId="{1E499BD8-E656-4342-9502-3C762151BA51}" type="parTrans" cxnId="{66CAE300-C903-4ED1-A852-30C93E581286}">
      <dgm:prSet/>
      <dgm:spPr/>
      <dgm:t>
        <a:bodyPr/>
        <a:lstStyle/>
        <a:p>
          <a:endParaRPr lang="en-US"/>
        </a:p>
      </dgm:t>
    </dgm:pt>
    <dgm:pt modelId="{2356AF3E-FA6C-4E55-B112-101D99E8257F}" type="sibTrans" cxnId="{66CAE300-C903-4ED1-A852-30C93E581286}">
      <dgm:prSet/>
      <dgm:spPr/>
      <dgm:t>
        <a:bodyPr/>
        <a:lstStyle/>
        <a:p>
          <a:endParaRPr lang="en-US"/>
        </a:p>
      </dgm:t>
    </dgm:pt>
    <dgm:pt modelId="{D1DFD093-1109-405A-93D0-46F0DECAD73C}">
      <dgm:prSet/>
      <dgm:spPr/>
      <dgm:t>
        <a:bodyPr/>
        <a:lstStyle/>
        <a:p>
          <a:r>
            <a:rPr lang="en-US"/>
            <a:t>• Commonly integrated into enterprise software and applications.</a:t>
          </a:r>
        </a:p>
      </dgm:t>
    </dgm:pt>
    <dgm:pt modelId="{98B1511E-6A22-44B8-9128-FEC18850ED89}" type="parTrans" cxnId="{DA715198-4477-4749-A564-C3BC8A765641}">
      <dgm:prSet/>
      <dgm:spPr/>
      <dgm:t>
        <a:bodyPr/>
        <a:lstStyle/>
        <a:p>
          <a:endParaRPr lang="en-US"/>
        </a:p>
      </dgm:t>
    </dgm:pt>
    <dgm:pt modelId="{5135E58F-634A-45A7-8A1C-AC124A1575B4}" type="sibTrans" cxnId="{DA715198-4477-4749-A564-C3BC8A765641}">
      <dgm:prSet/>
      <dgm:spPr/>
      <dgm:t>
        <a:bodyPr/>
        <a:lstStyle/>
        <a:p>
          <a:endParaRPr lang="en-US"/>
        </a:p>
      </dgm:t>
    </dgm:pt>
    <dgm:pt modelId="{CF44F565-BF63-470B-964E-41D96E24F89F}">
      <dgm:prSet/>
      <dgm:spPr/>
      <dgm:t>
        <a:bodyPr/>
        <a:lstStyle/>
        <a:p>
          <a:r>
            <a:rPr lang="en-US"/>
            <a:t>• Discovered vulnerability (CVE-2021-44228) is critical and allows Remote Code Execution (RCE).</a:t>
          </a:r>
        </a:p>
      </dgm:t>
    </dgm:pt>
    <dgm:pt modelId="{4F982914-4D84-4DED-AF75-0DBFD782CE35}" type="parTrans" cxnId="{4E9EB3CF-7C64-4AB1-8D26-9ED85CE6D3DA}">
      <dgm:prSet/>
      <dgm:spPr/>
      <dgm:t>
        <a:bodyPr/>
        <a:lstStyle/>
        <a:p>
          <a:endParaRPr lang="en-US"/>
        </a:p>
      </dgm:t>
    </dgm:pt>
    <dgm:pt modelId="{37CBBEC3-291F-411A-A26F-7A67670DF005}" type="sibTrans" cxnId="{4E9EB3CF-7C64-4AB1-8D26-9ED85CE6D3DA}">
      <dgm:prSet/>
      <dgm:spPr/>
      <dgm:t>
        <a:bodyPr/>
        <a:lstStyle/>
        <a:p>
          <a:endParaRPr lang="en-US"/>
        </a:p>
      </dgm:t>
    </dgm:pt>
    <dgm:pt modelId="{84B9848D-C91A-1E44-8C0B-EC3F1C0026F1}" type="pres">
      <dgm:prSet presAssocID="{1D928437-D985-4D80-B5DC-8F570B6DC90C}" presName="vert0" presStyleCnt="0">
        <dgm:presLayoutVars>
          <dgm:dir/>
          <dgm:animOne val="branch"/>
          <dgm:animLvl val="lvl"/>
        </dgm:presLayoutVars>
      </dgm:prSet>
      <dgm:spPr/>
    </dgm:pt>
    <dgm:pt modelId="{2A61526E-0997-5542-BE6C-D01C4259F9F3}" type="pres">
      <dgm:prSet presAssocID="{CC95823A-2F3F-431A-B037-DFFC1CCB299A}" presName="thickLine" presStyleLbl="alignNode1" presStyleIdx="0" presStyleCnt="3"/>
      <dgm:spPr/>
    </dgm:pt>
    <dgm:pt modelId="{E1922543-5DA9-384C-8B28-4BA21B8A28FB}" type="pres">
      <dgm:prSet presAssocID="{CC95823A-2F3F-431A-B037-DFFC1CCB299A}" presName="horz1" presStyleCnt="0"/>
      <dgm:spPr/>
    </dgm:pt>
    <dgm:pt modelId="{E27DAA05-492F-AB4C-85E4-4FE8D775BB59}" type="pres">
      <dgm:prSet presAssocID="{CC95823A-2F3F-431A-B037-DFFC1CCB299A}" presName="tx1" presStyleLbl="revTx" presStyleIdx="0" presStyleCnt="3"/>
      <dgm:spPr/>
    </dgm:pt>
    <dgm:pt modelId="{E8A492E4-9D3D-9941-9C78-D763196E4CF3}" type="pres">
      <dgm:prSet presAssocID="{CC95823A-2F3F-431A-B037-DFFC1CCB299A}" presName="vert1" presStyleCnt="0"/>
      <dgm:spPr/>
    </dgm:pt>
    <dgm:pt modelId="{1BE96CCD-6475-6B42-B369-E0B1A7894285}" type="pres">
      <dgm:prSet presAssocID="{D1DFD093-1109-405A-93D0-46F0DECAD73C}" presName="thickLine" presStyleLbl="alignNode1" presStyleIdx="1" presStyleCnt="3"/>
      <dgm:spPr/>
    </dgm:pt>
    <dgm:pt modelId="{3149F499-07B0-264B-8AF6-011DA12E3F26}" type="pres">
      <dgm:prSet presAssocID="{D1DFD093-1109-405A-93D0-46F0DECAD73C}" presName="horz1" presStyleCnt="0"/>
      <dgm:spPr/>
    </dgm:pt>
    <dgm:pt modelId="{78EE60C0-7F63-BA48-9AAA-2DC67A35E8A0}" type="pres">
      <dgm:prSet presAssocID="{D1DFD093-1109-405A-93D0-46F0DECAD73C}" presName="tx1" presStyleLbl="revTx" presStyleIdx="1" presStyleCnt="3"/>
      <dgm:spPr/>
    </dgm:pt>
    <dgm:pt modelId="{3323F26C-F9E3-6C42-8F01-99CDC87346F8}" type="pres">
      <dgm:prSet presAssocID="{D1DFD093-1109-405A-93D0-46F0DECAD73C}" presName="vert1" presStyleCnt="0"/>
      <dgm:spPr/>
    </dgm:pt>
    <dgm:pt modelId="{C254C844-D508-504B-83AE-AC67769595C5}" type="pres">
      <dgm:prSet presAssocID="{CF44F565-BF63-470B-964E-41D96E24F89F}" presName="thickLine" presStyleLbl="alignNode1" presStyleIdx="2" presStyleCnt="3"/>
      <dgm:spPr/>
    </dgm:pt>
    <dgm:pt modelId="{402D770F-AA37-194F-AAEF-ADDB69D928A7}" type="pres">
      <dgm:prSet presAssocID="{CF44F565-BF63-470B-964E-41D96E24F89F}" presName="horz1" presStyleCnt="0"/>
      <dgm:spPr/>
    </dgm:pt>
    <dgm:pt modelId="{B0BF73AB-8D13-D249-AA5C-2824FF3BBFF4}" type="pres">
      <dgm:prSet presAssocID="{CF44F565-BF63-470B-964E-41D96E24F89F}" presName="tx1" presStyleLbl="revTx" presStyleIdx="2" presStyleCnt="3"/>
      <dgm:spPr/>
    </dgm:pt>
    <dgm:pt modelId="{D5D4A242-5770-5B4E-8619-D6941BAB9041}" type="pres">
      <dgm:prSet presAssocID="{CF44F565-BF63-470B-964E-41D96E24F89F}" presName="vert1" presStyleCnt="0"/>
      <dgm:spPr/>
    </dgm:pt>
  </dgm:ptLst>
  <dgm:cxnLst>
    <dgm:cxn modelId="{66CAE300-C903-4ED1-A852-30C93E581286}" srcId="{1D928437-D985-4D80-B5DC-8F570B6DC90C}" destId="{CC95823A-2F3F-431A-B037-DFFC1CCB299A}" srcOrd="0" destOrd="0" parTransId="{1E499BD8-E656-4342-9502-3C762151BA51}" sibTransId="{2356AF3E-FA6C-4E55-B112-101D99E8257F}"/>
    <dgm:cxn modelId="{B44A0620-3D72-FA41-B39C-16086891D8C1}" type="presOf" srcId="{D1DFD093-1109-405A-93D0-46F0DECAD73C}" destId="{78EE60C0-7F63-BA48-9AAA-2DC67A35E8A0}" srcOrd="0" destOrd="0" presId="urn:microsoft.com/office/officeart/2008/layout/LinedList"/>
    <dgm:cxn modelId="{11A6FE2F-29F7-5543-B960-8F3231F02FBC}" type="presOf" srcId="{CF44F565-BF63-470B-964E-41D96E24F89F}" destId="{B0BF73AB-8D13-D249-AA5C-2824FF3BBFF4}" srcOrd="0" destOrd="0" presId="urn:microsoft.com/office/officeart/2008/layout/LinedList"/>
    <dgm:cxn modelId="{DA715198-4477-4749-A564-C3BC8A765641}" srcId="{1D928437-D985-4D80-B5DC-8F570B6DC90C}" destId="{D1DFD093-1109-405A-93D0-46F0DECAD73C}" srcOrd="1" destOrd="0" parTransId="{98B1511E-6A22-44B8-9128-FEC18850ED89}" sibTransId="{5135E58F-634A-45A7-8A1C-AC124A1575B4}"/>
    <dgm:cxn modelId="{B2A6EDAA-6971-674D-8878-26903AF4A550}" type="presOf" srcId="{CC95823A-2F3F-431A-B037-DFFC1CCB299A}" destId="{E27DAA05-492F-AB4C-85E4-4FE8D775BB59}" srcOrd="0" destOrd="0" presId="urn:microsoft.com/office/officeart/2008/layout/LinedList"/>
    <dgm:cxn modelId="{4E9EB3CF-7C64-4AB1-8D26-9ED85CE6D3DA}" srcId="{1D928437-D985-4D80-B5DC-8F570B6DC90C}" destId="{CF44F565-BF63-470B-964E-41D96E24F89F}" srcOrd="2" destOrd="0" parTransId="{4F982914-4D84-4DED-AF75-0DBFD782CE35}" sibTransId="{37CBBEC3-291F-411A-A26F-7A67670DF005}"/>
    <dgm:cxn modelId="{CE33D8E6-5FDD-6C45-A76C-FD0551D46D56}" type="presOf" srcId="{1D928437-D985-4D80-B5DC-8F570B6DC90C}" destId="{84B9848D-C91A-1E44-8C0B-EC3F1C0026F1}" srcOrd="0" destOrd="0" presId="urn:microsoft.com/office/officeart/2008/layout/LinedList"/>
    <dgm:cxn modelId="{13B4A2ED-4AA9-674B-BCE6-4625E4067803}" type="presParOf" srcId="{84B9848D-C91A-1E44-8C0B-EC3F1C0026F1}" destId="{2A61526E-0997-5542-BE6C-D01C4259F9F3}" srcOrd="0" destOrd="0" presId="urn:microsoft.com/office/officeart/2008/layout/LinedList"/>
    <dgm:cxn modelId="{BA1720A3-1089-F64B-86B6-EA8D97CDB333}" type="presParOf" srcId="{84B9848D-C91A-1E44-8C0B-EC3F1C0026F1}" destId="{E1922543-5DA9-384C-8B28-4BA21B8A28FB}" srcOrd="1" destOrd="0" presId="urn:microsoft.com/office/officeart/2008/layout/LinedList"/>
    <dgm:cxn modelId="{8BDFC93E-DE71-2543-8AA3-94C169C42FB5}" type="presParOf" srcId="{E1922543-5DA9-384C-8B28-4BA21B8A28FB}" destId="{E27DAA05-492F-AB4C-85E4-4FE8D775BB59}" srcOrd="0" destOrd="0" presId="urn:microsoft.com/office/officeart/2008/layout/LinedList"/>
    <dgm:cxn modelId="{710FE338-6EC1-0B49-91CA-FE18DBC65038}" type="presParOf" srcId="{E1922543-5DA9-384C-8B28-4BA21B8A28FB}" destId="{E8A492E4-9D3D-9941-9C78-D763196E4CF3}" srcOrd="1" destOrd="0" presId="urn:microsoft.com/office/officeart/2008/layout/LinedList"/>
    <dgm:cxn modelId="{093BCC43-42CE-4D43-964B-4CE42AB36AA8}" type="presParOf" srcId="{84B9848D-C91A-1E44-8C0B-EC3F1C0026F1}" destId="{1BE96CCD-6475-6B42-B369-E0B1A7894285}" srcOrd="2" destOrd="0" presId="urn:microsoft.com/office/officeart/2008/layout/LinedList"/>
    <dgm:cxn modelId="{45575370-9A84-2E42-BF5A-220322BCDCB7}" type="presParOf" srcId="{84B9848D-C91A-1E44-8C0B-EC3F1C0026F1}" destId="{3149F499-07B0-264B-8AF6-011DA12E3F26}" srcOrd="3" destOrd="0" presId="urn:microsoft.com/office/officeart/2008/layout/LinedList"/>
    <dgm:cxn modelId="{DFC04564-2B24-224E-B284-4934ECAC15D4}" type="presParOf" srcId="{3149F499-07B0-264B-8AF6-011DA12E3F26}" destId="{78EE60C0-7F63-BA48-9AAA-2DC67A35E8A0}" srcOrd="0" destOrd="0" presId="urn:microsoft.com/office/officeart/2008/layout/LinedList"/>
    <dgm:cxn modelId="{3E02B9F4-33B3-7548-9DA1-0FF22D744CFD}" type="presParOf" srcId="{3149F499-07B0-264B-8AF6-011DA12E3F26}" destId="{3323F26C-F9E3-6C42-8F01-99CDC87346F8}" srcOrd="1" destOrd="0" presId="urn:microsoft.com/office/officeart/2008/layout/LinedList"/>
    <dgm:cxn modelId="{1088E30E-816A-C741-B14F-570D9285C31E}" type="presParOf" srcId="{84B9848D-C91A-1E44-8C0B-EC3F1C0026F1}" destId="{C254C844-D508-504B-83AE-AC67769595C5}" srcOrd="4" destOrd="0" presId="urn:microsoft.com/office/officeart/2008/layout/LinedList"/>
    <dgm:cxn modelId="{2F920840-6FF5-994E-810F-A33102DE31C9}" type="presParOf" srcId="{84B9848D-C91A-1E44-8C0B-EC3F1C0026F1}" destId="{402D770F-AA37-194F-AAEF-ADDB69D928A7}" srcOrd="5" destOrd="0" presId="urn:microsoft.com/office/officeart/2008/layout/LinedList"/>
    <dgm:cxn modelId="{9EBFC5D9-ECDF-E349-AC4C-E8A39CE4F3E5}" type="presParOf" srcId="{402D770F-AA37-194F-AAEF-ADDB69D928A7}" destId="{B0BF73AB-8D13-D249-AA5C-2824FF3BBFF4}" srcOrd="0" destOrd="0" presId="urn:microsoft.com/office/officeart/2008/layout/LinedList"/>
    <dgm:cxn modelId="{129A98E9-822D-7941-BC31-5B2D45B114EF}" type="presParOf" srcId="{402D770F-AA37-194F-AAEF-ADDB69D928A7}" destId="{D5D4A242-5770-5B4E-8619-D6941BAB904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4967CD-3B1C-4B7A-AC04-9D1EAA3FA70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CA517A6E-4477-4AAC-8774-25F48BD69BB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Attacker injects malicious data into user inputs.</a:t>
          </a:r>
        </a:p>
      </dgm:t>
    </dgm:pt>
    <dgm:pt modelId="{F821B04E-68E2-4697-9FD6-272698E060CE}" type="parTrans" cxnId="{A3FA94E3-EBED-4D7A-9306-EB365675EC61}">
      <dgm:prSet/>
      <dgm:spPr/>
      <dgm:t>
        <a:bodyPr/>
        <a:lstStyle/>
        <a:p>
          <a:endParaRPr lang="en-US"/>
        </a:p>
      </dgm:t>
    </dgm:pt>
    <dgm:pt modelId="{F9D45ACB-DCC9-4B09-BB5C-F13CE1F39C42}" type="sibTrans" cxnId="{A3FA94E3-EBED-4D7A-9306-EB365675EC61}">
      <dgm:prSet/>
      <dgm:spPr/>
      <dgm:t>
        <a:bodyPr/>
        <a:lstStyle/>
        <a:p>
          <a:endParaRPr lang="en-US"/>
        </a:p>
      </dgm:t>
    </dgm:pt>
    <dgm:pt modelId="{D7079710-7DFA-45F9-A12B-E6CF347B393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Log4j processes inputs with JNDI (Java Naming and Directory Interface).</a:t>
          </a:r>
        </a:p>
      </dgm:t>
    </dgm:pt>
    <dgm:pt modelId="{57993490-E9A2-44D5-B6BA-D428EBE6D6CA}" type="parTrans" cxnId="{C8E9448F-1EB1-41CD-B231-BAB8CAAFB4F3}">
      <dgm:prSet/>
      <dgm:spPr/>
      <dgm:t>
        <a:bodyPr/>
        <a:lstStyle/>
        <a:p>
          <a:endParaRPr lang="en-US"/>
        </a:p>
      </dgm:t>
    </dgm:pt>
    <dgm:pt modelId="{24A6ED16-08FC-43C1-9E39-4A624155F4AA}" type="sibTrans" cxnId="{C8E9448F-1EB1-41CD-B231-BAB8CAAFB4F3}">
      <dgm:prSet/>
      <dgm:spPr/>
      <dgm:t>
        <a:bodyPr/>
        <a:lstStyle/>
        <a:p>
          <a:endParaRPr lang="en-US"/>
        </a:p>
      </dgm:t>
    </dgm:pt>
    <dgm:pt modelId="{E2CDE494-31EC-4C76-9F3D-856183729A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JNDI retrieves remote code from an attacker-controlled server.</a:t>
          </a:r>
        </a:p>
      </dgm:t>
    </dgm:pt>
    <dgm:pt modelId="{71779D9A-3E4F-4E31-813F-1DE970F7C105}" type="parTrans" cxnId="{83EF6828-793E-4772-A5EF-4D2956CA71D4}">
      <dgm:prSet/>
      <dgm:spPr/>
      <dgm:t>
        <a:bodyPr/>
        <a:lstStyle/>
        <a:p>
          <a:endParaRPr lang="en-US"/>
        </a:p>
      </dgm:t>
    </dgm:pt>
    <dgm:pt modelId="{CFEE1C24-181B-481F-A7F3-659F45D9C1E3}" type="sibTrans" cxnId="{83EF6828-793E-4772-A5EF-4D2956CA71D4}">
      <dgm:prSet/>
      <dgm:spPr/>
      <dgm:t>
        <a:bodyPr/>
        <a:lstStyle/>
        <a:p>
          <a:endParaRPr lang="en-US"/>
        </a:p>
      </dgm:t>
    </dgm:pt>
    <dgm:pt modelId="{6C8A6B96-3941-48BC-82C5-7631E3A3E0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 Code is executed, leading to system compromise.</a:t>
          </a:r>
        </a:p>
      </dgm:t>
    </dgm:pt>
    <dgm:pt modelId="{AB737C8B-9D17-4B29-AB5E-A6A089D4C91A}" type="parTrans" cxnId="{531B3A70-D6D9-4FF6-A28F-CEF3511A5DE4}">
      <dgm:prSet/>
      <dgm:spPr/>
      <dgm:t>
        <a:bodyPr/>
        <a:lstStyle/>
        <a:p>
          <a:endParaRPr lang="en-US"/>
        </a:p>
      </dgm:t>
    </dgm:pt>
    <dgm:pt modelId="{4706081F-14FB-4B98-94FB-2E87FCC5F7FD}" type="sibTrans" cxnId="{531B3A70-D6D9-4FF6-A28F-CEF3511A5DE4}">
      <dgm:prSet/>
      <dgm:spPr/>
      <dgm:t>
        <a:bodyPr/>
        <a:lstStyle/>
        <a:p>
          <a:endParaRPr lang="en-US"/>
        </a:p>
      </dgm:t>
    </dgm:pt>
    <dgm:pt modelId="{2AFF9B09-A2C5-4885-83CA-C6DEFAB7E217}" type="pres">
      <dgm:prSet presAssocID="{B54967CD-3B1C-4B7A-AC04-9D1EAA3FA702}" presName="root" presStyleCnt="0">
        <dgm:presLayoutVars>
          <dgm:dir/>
          <dgm:resizeHandles val="exact"/>
        </dgm:presLayoutVars>
      </dgm:prSet>
      <dgm:spPr/>
    </dgm:pt>
    <dgm:pt modelId="{C047E366-1908-48B3-8551-3846BEBF253A}" type="pres">
      <dgm:prSet presAssocID="{CA517A6E-4477-4AAC-8774-25F48BD69BBC}" presName="compNode" presStyleCnt="0"/>
      <dgm:spPr/>
    </dgm:pt>
    <dgm:pt modelId="{655C896D-C0E0-46FE-A035-A8802D569315}" type="pres">
      <dgm:prSet presAssocID="{CA517A6E-4477-4AAC-8774-25F48BD69BB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906BA5B8-0C46-483E-8196-ADAAD780E0AF}" type="pres">
      <dgm:prSet presAssocID="{CA517A6E-4477-4AAC-8774-25F48BD69BBC}" presName="spaceRect" presStyleCnt="0"/>
      <dgm:spPr/>
    </dgm:pt>
    <dgm:pt modelId="{3C0A3982-19A3-4EEF-9648-C082DDEF0B54}" type="pres">
      <dgm:prSet presAssocID="{CA517A6E-4477-4AAC-8774-25F48BD69BBC}" presName="textRect" presStyleLbl="revTx" presStyleIdx="0" presStyleCnt="4">
        <dgm:presLayoutVars>
          <dgm:chMax val="1"/>
          <dgm:chPref val="1"/>
        </dgm:presLayoutVars>
      </dgm:prSet>
      <dgm:spPr/>
    </dgm:pt>
    <dgm:pt modelId="{14C74ACB-B98C-42D5-8CEB-038ADB9AA8FA}" type="pres">
      <dgm:prSet presAssocID="{F9D45ACB-DCC9-4B09-BB5C-F13CE1F39C42}" presName="sibTrans" presStyleCnt="0"/>
      <dgm:spPr/>
    </dgm:pt>
    <dgm:pt modelId="{5EA8B9FF-5593-4158-92E3-CFD864A35EDA}" type="pres">
      <dgm:prSet presAssocID="{D7079710-7DFA-45F9-A12B-E6CF347B393F}" presName="compNode" presStyleCnt="0"/>
      <dgm:spPr/>
    </dgm:pt>
    <dgm:pt modelId="{2B0856CB-29EF-421C-A59D-8DEAD5845E8B}" type="pres">
      <dgm:prSet presAssocID="{D7079710-7DFA-45F9-A12B-E6CF347B393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35056B8-50C3-4C08-86F0-34798EBC24CC}" type="pres">
      <dgm:prSet presAssocID="{D7079710-7DFA-45F9-A12B-E6CF347B393F}" presName="spaceRect" presStyleCnt="0"/>
      <dgm:spPr/>
    </dgm:pt>
    <dgm:pt modelId="{62FAC3F5-CD9B-4D33-8F2E-401C0485958C}" type="pres">
      <dgm:prSet presAssocID="{D7079710-7DFA-45F9-A12B-E6CF347B393F}" presName="textRect" presStyleLbl="revTx" presStyleIdx="1" presStyleCnt="4">
        <dgm:presLayoutVars>
          <dgm:chMax val="1"/>
          <dgm:chPref val="1"/>
        </dgm:presLayoutVars>
      </dgm:prSet>
      <dgm:spPr/>
    </dgm:pt>
    <dgm:pt modelId="{14595D5B-048A-4BB2-A0FA-169F04D77CF5}" type="pres">
      <dgm:prSet presAssocID="{24A6ED16-08FC-43C1-9E39-4A624155F4AA}" presName="sibTrans" presStyleCnt="0"/>
      <dgm:spPr/>
    </dgm:pt>
    <dgm:pt modelId="{D5F4B6EC-5118-40CD-B2E4-624046665CC1}" type="pres">
      <dgm:prSet presAssocID="{E2CDE494-31EC-4C76-9F3D-856183729A71}" presName="compNode" presStyleCnt="0"/>
      <dgm:spPr/>
    </dgm:pt>
    <dgm:pt modelId="{24488F95-F3FF-4A42-93C6-4F916E6C9EB1}" type="pres">
      <dgm:prSet presAssocID="{E2CDE494-31EC-4C76-9F3D-856183729A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E3FCE8E1-C142-46FC-98DB-6124943DC9CD}" type="pres">
      <dgm:prSet presAssocID="{E2CDE494-31EC-4C76-9F3D-856183729A71}" presName="spaceRect" presStyleCnt="0"/>
      <dgm:spPr/>
    </dgm:pt>
    <dgm:pt modelId="{4862FAA3-022D-413E-BA92-6095E187F3A3}" type="pres">
      <dgm:prSet presAssocID="{E2CDE494-31EC-4C76-9F3D-856183729A71}" presName="textRect" presStyleLbl="revTx" presStyleIdx="2" presStyleCnt="4">
        <dgm:presLayoutVars>
          <dgm:chMax val="1"/>
          <dgm:chPref val="1"/>
        </dgm:presLayoutVars>
      </dgm:prSet>
      <dgm:spPr/>
    </dgm:pt>
    <dgm:pt modelId="{848CC6AC-FBA1-4DF4-AB4F-DF0817869D5C}" type="pres">
      <dgm:prSet presAssocID="{CFEE1C24-181B-481F-A7F3-659F45D9C1E3}" presName="sibTrans" presStyleCnt="0"/>
      <dgm:spPr/>
    </dgm:pt>
    <dgm:pt modelId="{8158BC59-1BD2-422D-AFCF-0D195BE2E237}" type="pres">
      <dgm:prSet presAssocID="{6C8A6B96-3941-48BC-82C5-7631E3A3E011}" presName="compNode" presStyleCnt="0"/>
      <dgm:spPr/>
    </dgm:pt>
    <dgm:pt modelId="{00B17C79-5C04-4237-9459-26ACF493CCCE}" type="pres">
      <dgm:prSet presAssocID="{6C8A6B96-3941-48BC-82C5-7631E3A3E01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E0D8B65-9901-4727-BA59-4EA9A74AC060}" type="pres">
      <dgm:prSet presAssocID="{6C8A6B96-3941-48BC-82C5-7631E3A3E011}" presName="spaceRect" presStyleCnt="0"/>
      <dgm:spPr/>
    </dgm:pt>
    <dgm:pt modelId="{3CCB22D4-6AB3-4CCF-BF13-4B34833B03E8}" type="pres">
      <dgm:prSet presAssocID="{6C8A6B96-3941-48BC-82C5-7631E3A3E01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3EF6828-793E-4772-A5EF-4D2956CA71D4}" srcId="{B54967CD-3B1C-4B7A-AC04-9D1EAA3FA702}" destId="{E2CDE494-31EC-4C76-9F3D-856183729A71}" srcOrd="2" destOrd="0" parTransId="{71779D9A-3E4F-4E31-813F-1DE970F7C105}" sibTransId="{CFEE1C24-181B-481F-A7F3-659F45D9C1E3}"/>
    <dgm:cxn modelId="{FE053429-B9FA-874E-B5E2-C755F7EBF496}" type="presOf" srcId="{B54967CD-3B1C-4B7A-AC04-9D1EAA3FA702}" destId="{2AFF9B09-A2C5-4885-83CA-C6DEFAB7E217}" srcOrd="0" destOrd="0" presId="urn:microsoft.com/office/officeart/2018/2/layout/IconLabelList"/>
    <dgm:cxn modelId="{A86FB829-E753-E449-8144-5C0FCDA001BE}" type="presOf" srcId="{D7079710-7DFA-45F9-A12B-E6CF347B393F}" destId="{62FAC3F5-CD9B-4D33-8F2E-401C0485958C}" srcOrd="0" destOrd="0" presId="urn:microsoft.com/office/officeart/2018/2/layout/IconLabelList"/>
    <dgm:cxn modelId="{9B8F932F-794C-9C4A-8EB4-5FD1526472E6}" type="presOf" srcId="{6C8A6B96-3941-48BC-82C5-7631E3A3E011}" destId="{3CCB22D4-6AB3-4CCF-BF13-4B34833B03E8}" srcOrd="0" destOrd="0" presId="urn:microsoft.com/office/officeart/2018/2/layout/IconLabelList"/>
    <dgm:cxn modelId="{7E57C23E-1B18-0544-AA1D-39EFD04CD7B4}" type="presOf" srcId="{CA517A6E-4477-4AAC-8774-25F48BD69BBC}" destId="{3C0A3982-19A3-4EEF-9648-C082DDEF0B54}" srcOrd="0" destOrd="0" presId="urn:microsoft.com/office/officeart/2018/2/layout/IconLabelList"/>
    <dgm:cxn modelId="{5C6FCA52-CEB0-2A4D-A420-4ECFAED392D5}" type="presOf" srcId="{E2CDE494-31EC-4C76-9F3D-856183729A71}" destId="{4862FAA3-022D-413E-BA92-6095E187F3A3}" srcOrd="0" destOrd="0" presId="urn:microsoft.com/office/officeart/2018/2/layout/IconLabelList"/>
    <dgm:cxn modelId="{531B3A70-D6D9-4FF6-A28F-CEF3511A5DE4}" srcId="{B54967CD-3B1C-4B7A-AC04-9D1EAA3FA702}" destId="{6C8A6B96-3941-48BC-82C5-7631E3A3E011}" srcOrd="3" destOrd="0" parTransId="{AB737C8B-9D17-4B29-AB5E-A6A089D4C91A}" sibTransId="{4706081F-14FB-4B98-94FB-2E87FCC5F7FD}"/>
    <dgm:cxn modelId="{C8E9448F-1EB1-41CD-B231-BAB8CAAFB4F3}" srcId="{B54967CD-3B1C-4B7A-AC04-9D1EAA3FA702}" destId="{D7079710-7DFA-45F9-A12B-E6CF347B393F}" srcOrd="1" destOrd="0" parTransId="{57993490-E9A2-44D5-B6BA-D428EBE6D6CA}" sibTransId="{24A6ED16-08FC-43C1-9E39-4A624155F4AA}"/>
    <dgm:cxn modelId="{A3FA94E3-EBED-4D7A-9306-EB365675EC61}" srcId="{B54967CD-3B1C-4B7A-AC04-9D1EAA3FA702}" destId="{CA517A6E-4477-4AAC-8774-25F48BD69BBC}" srcOrd="0" destOrd="0" parTransId="{F821B04E-68E2-4697-9FD6-272698E060CE}" sibTransId="{F9D45ACB-DCC9-4B09-BB5C-F13CE1F39C42}"/>
    <dgm:cxn modelId="{54B6A0DF-C27E-604C-8ADA-F32B134100C2}" type="presParOf" srcId="{2AFF9B09-A2C5-4885-83CA-C6DEFAB7E217}" destId="{C047E366-1908-48B3-8551-3846BEBF253A}" srcOrd="0" destOrd="0" presId="urn:microsoft.com/office/officeart/2018/2/layout/IconLabelList"/>
    <dgm:cxn modelId="{00E3371B-48A6-D742-8927-88570E388E96}" type="presParOf" srcId="{C047E366-1908-48B3-8551-3846BEBF253A}" destId="{655C896D-C0E0-46FE-A035-A8802D569315}" srcOrd="0" destOrd="0" presId="urn:microsoft.com/office/officeart/2018/2/layout/IconLabelList"/>
    <dgm:cxn modelId="{DD597A7C-7FF9-E542-9DBD-0FB83A30750D}" type="presParOf" srcId="{C047E366-1908-48B3-8551-3846BEBF253A}" destId="{906BA5B8-0C46-483E-8196-ADAAD780E0AF}" srcOrd="1" destOrd="0" presId="urn:microsoft.com/office/officeart/2018/2/layout/IconLabelList"/>
    <dgm:cxn modelId="{53DD2FE5-A2AF-044C-B2B8-41A6CCEEBA78}" type="presParOf" srcId="{C047E366-1908-48B3-8551-3846BEBF253A}" destId="{3C0A3982-19A3-4EEF-9648-C082DDEF0B54}" srcOrd="2" destOrd="0" presId="urn:microsoft.com/office/officeart/2018/2/layout/IconLabelList"/>
    <dgm:cxn modelId="{D4E86B2B-1784-4649-BCDD-4EAD1B299278}" type="presParOf" srcId="{2AFF9B09-A2C5-4885-83CA-C6DEFAB7E217}" destId="{14C74ACB-B98C-42D5-8CEB-038ADB9AA8FA}" srcOrd="1" destOrd="0" presId="urn:microsoft.com/office/officeart/2018/2/layout/IconLabelList"/>
    <dgm:cxn modelId="{72C6BC5B-4256-2D41-806B-2B78F3904682}" type="presParOf" srcId="{2AFF9B09-A2C5-4885-83CA-C6DEFAB7E217}" destId="{5EA8B9FF-5593-4158-92E3-CFD864A35EDA}" srcOrd="2" destOrd="0" presId="urn:microsoft.com/office/officeart/2018/2/layout/IconLabelList"/>
    <dgm:cxn modelId="{813DE8BD-64D8-7E4D-8F7D-903B2E8AB134}" type="presParOf" srcId="{5EA8B9FF-5593-4158-92E3-CFD864A35EDA}" destId="{2B0856CB-29EF-421C-A59D-8DEAD5845E8B}" srcOrd="0" destOrd="0" presId="urn:microsoft.com/office/officeart/2018/2/layout/IconLabelList"/>
    <dgm:cxn modelId="{6808EF26-4E27-0249-82DF-D8A4680678DA}" type="presParOf" srcId="{5EA8B9FF-5593-4158-92E3-CFD864A35EDA}" destId="{135056B8-50C3-4C08-86F0-34798EBC24CC}" srcOrd="1" destOrd="0" presId="urn:microsoft.com/office/officeart/2018/2/layout/IconLabelList"/>
    <dgm:cxn modelId="{578A6DE9-CBC2-084D-B469-7C7A2383328B}" type="presParOf" srcId="{5EA8B9FF-5593-4158-92E3-CFD864A35EDA}" destId="{62FAC3F5-CD9B-4D33-8F2E-401C0485958C}" srcOrd="2" destOrd="0" presId="urn:microsoft.com/office/officeart/2018/2/layout/IconLabelList"/>
    <dgm:cxn modelId="{E744DF0B-F8AE-254D-88D6-33A20E366DDB}" type="presParOf" srcId="{2AFF9B09-A2C5-4885-83CA-C6DEFAB7E217}" destId="{14595D5B-048A-4BB2-A0FA-169F04D77CF5}" srcOrd="3" destOrd="0" presId="urn:microsoft.com/office/officeart/2018/2/layout/IconLabelList"/>
    <dgm:cxn modelId="{3F74A219-E624-B347-8C93-74FBDA5A6932}" type="presParOf" srcId="{2AFF9B09-A2C5-4885-83CA-C6DEFAB7E217}" destId="{D5F4B6EC-5118-40CD-B2E4-624046665CC1}" srcOrd="4" destOrd="0" presId="urn:microsoft.com/office/officeart/2018/2/layout/IconLabelList"/>
    <dgm:cxn modelId="{D323EE93-F17A-F24C-91CA-108F68E5731C}" type="presParOf" srcId="{D5F4B6EC-5118-40CD-B2E4-624046665CC1}" destId="{24488F95-F3FF-4A42-93C6-4F916E6C9EB1}" srcOrd="0" destOrd="0" presId="urn:microsoft.com/office/officeart/2018/2/layout/IconLabelList"/>
    <dgm:cxn modelId="{2912F0BF-A124-A14F-86EC-23A16503BE18}" type="presParOf" srcId="{D5F4B6EC-5118-40CD-B2E4-624046665CC1}" destId="{E3FCE8E1-C142-46FC-98DB-6124943DC9CD}" srcOrd="1" destOrd="0" presId="urn:microsoft.com/office/officeart/2018/2/layout/IconLabelList"/>
    <dgm:cxn modelId="{14890292-24C3-6044-BEDF-5B9D4626BEC0}" type="presParOf" srcId="{D5F4B6EC-5118-40CD-B2E4-624046665CC1}" destId="{4862FAA3-022D-413E-BA92-6095E187F3A3}" srcOrd="2" destOrd="0" presId="urn:microsoft.com/office/officeart/2018/2/layout/IconLabelList"/>
    <dgm:cxn modelId="{2564F2FC-E6B1-9945-AD26-57E398F1E92B}" type="presParOf" srcId="{2AFF9B09-A2C5-4885-83CA-C6DEFAB7E217}" destId="{848CC6AC-FBA1-4DF4-AB4F-DF0817869D5C}" srcOrd="5" destOrd="0" presId="urn:microsoft.com/office/officeart/2018/2/layout/IconLabelList"/>
    <dgm:cxn modelId="{830ECC8E-FA8A-A840-B570-86AE39E03E8E}" type="presParOf" srcId="{2AFF9B09-A2C5-4885-83CA-C6DEFAB7E217}" destId="{8158BC59-1BD2-422D-AFCF-0D195BE2E237}" srcOrd="6" destOrd="0" presId="urn:microsoft.com/office/officeart/2018/2/layout/IconLabelList"/>
    <dgm:cxn modelId="{250146CA-DF96-7741-AF1A-7AA955F32515}" type="presParOf" srcId="{8158BC59-1BD2-422D-AFCF-0D195BE2E237}" destId="{00B17C79-5C04-4237-9459-26ACF493CCCE}" srcOrd="0" destOrd="0" presId="urn:microsoft.com/office/officeart/2018/2/layout/IconLabelList"/>
    <dgm:cxn modelId="{753C9685-C0D4-2C4B-BC61-A2800A2CDC3A}" type="presParOf" srcId="{8158BC59-1BD2-422D-AFCF-0D195BE2E237}" destId="{9E0D8B65-9901-4727-BA59-4EA9A74AC060}" srcOrd="1" destOrd="0" presId="urn:microsoft.com/office/officeart/2018/2/layout/IconLabelList"/>
    <dgm:cxn modelId="{1A5FD148-CD79-5E43-B38C-C2074B7E48CF}" type="presParOf" srcId="{8158BC59-1BD2-422D-AFCF-0D195BE2E237}" destId="{3CCB22D4-6AB3-4CCF-BF13-4B34833B03E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1526E-0997-5542-BE6C-D01C4259F9F3}">
      <dsp:nvSpPr>
        <dsp:cNvPr id="0" name=""/>
        <dsp:cNvSpPr/>
      </dsp:nvSpPr>
      <dsp:spPr>
        <a:xfrm>
          <a:off x="0" y="1721"/>
          <a:ext cx="277693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27DAA05-492F-AB4C-85E4-4FE8D775BB59}">
      <dsp:nvSpPr>
        <dsp:cNvPr id="0" name=""/>
        <dsp:cNvSpPr/>
      </dsp:nvSpPr>
      <dsp:spPr>
        <a:xfrm>
          <a:off x="0" y="1721"/>
          <a:ext cx="2776934" cy="1173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Log4j is a widely used Java-based logging framework.</a:t>
          </a:r>
        </a:p>
      </dsp:txBody>
      <dsp:txXfrm>
        <a:off x="0" y="1721"/>
        <a:ext cx="2776934" cy="1173793"/>
      </dsp:txXfrm>
    </dsp:sp>
    <dsp:sp modelId="{1BE96CCD-6475-6B42-B369-E0B1A7894285}">
      <dsp:nvSpPr>
        <dsp:cNvPr id="0" name=""/>
        <dsp:cNvSpPr/>
      </dsp:nvSpPr>
      <dsp:spPr>
        <a:xfrm>
          <a:off x="0" y="1175514"/>
          <a:ext cx="277693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8EE60C0-7F63-BA48-9AAA-2DC67A35E8A0}">
      <dsp:nvSpPr>
        <dsp:cNvPr id="0" name=""/>
        <dsp:cNvSpPr/>
      </dsp:nvSpPr>
      <dsp:spPr>
        <a:xfrm>
          <a:off x="0" y="1175514"/>
          <a:ext cx="2776934" cy="1173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Commonly integrated into enterprise software and applications.</a:t>
          </a:r>
        </a:p>
      </dsp:txBody>
      <dsp:txXfrm>
        <a:off x="0" y="1175514"/>
        <a:ext cx="2776934" cy="1173793"/>
      </dsp:txXfrm>
    </dsp:sp>
    <dsp:sp modelId="{C254C844-D508-504B-83AE-AC67769595C5}">
      <dsp:nvSpPr>
        <dsp:cNvPr id="0" name=""/>
        <dsp:cNvSpPr/>
      </dsp:nvSpPr>
      <dsp:spPr>
        <a:xfrm>
          <a:off x="0" y="2349308"/>
          <a:ext cx="2776934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BF73AB-8D13-D249-AA5C-2824FF3BBFF4}">
      <dsp:nvSpPr>
        <dsp:cNvPr id="0" name=""/>
        <dsp:cNvSpPr/>
      </dsp:nvSpPr>
      <dsp:spPr>
        <a:xfrm>
          <a:off x="0" y="2349308"/>
          <a:ext cx="2776934" cy="11737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• Discovered vulnerability (CVE-2021-44228) is critical and allows Remote Code Execution (RCE).</a:t>
          </a:r>
        </a:p>
      </dsp:txBody>
      <dsp:txXfrm>
        <a:off x="0" y="2349308"/>
        <a:ext cx="2776934" cy="11737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C896D-C0E0-46FE-A035-A8802D569315}">
      <dsp:nvSpPr>
        <dsp:cNvPr id="0" name=""/>
        <dsp:cNvSpPr/>
      </dsp:nvSpPr>
      <dsp:spPr>
        <a:xfrm>
          <a:off x="329026" y="378881"/>
          <a:ext cx="535517" cy="5355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0A3982-19A3-4EEF-9648-C082DDEF0B54}">
      <dsp:nvSpPr>
        <dsp:cNvPr id="0" name=""/>
        <dsp:cNvSpPr/>
      </dsp:nvSpPr>
      <dsp:spPr>
        <a:xfrm>
          <a:off x="1765" y="1099145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1. Attacker injects malicious data into user inputs.</a:t>
          </a:r>
        </a:p>
      </dsp:txBody>
      <dsp:txXfrm>
        <a:off x="1765" y="1099145"/>
        <a:ext cx="1190039" cy="476015"/>
      </dsp:txXfrm>
    </dsp:sp>
    <dsp:sp modelId="{2B0856CB-29EF-421C-A59D-8DEAD5845E8B}">
      <dsp:nvSpPr>
        <dsp:cNvPr id="0" name=""/>
        <dsp:cNvSpPr/>
      </dsp:nvSpPr>
      <dsp:spPr>
        <a:xfrm>
          <a:off x="1727322" y="378881"/>
          <a:ext cx="535517" cy="5355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AC3F5-CD9B-4D33-8F2E-401C0485958C}">
      <dsp:nvSpPr>
        <dsp:cNvPr id="0" name=""/>
        <dsp:cNvSpPr/>
      </dsp:nvSpPr>
      <dsp:spPr>
        <a:xfrm>
          <a:off x="1400061" y="1099145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2. Log4j processes inputs with JNDI (Java Naming and Directory Interface).</a:t>
          </a:r>
        </a:p>
      </dsp:txBody>
      <dsp:txXfrm>
        <a:off x="1400061" y="1099145"/>
        <a:ext cx="1190039" cy="476015"/>
      </dsp:txXfrm>
    </dsp:sp>
    <dsp:sp modelId="{24488F95-F3FF-4A42-93C6-4F916E6C9EB1}">
      <dsp:nvSpPr>
        <dsp:cNvPr id="0" name=""/>
        <dsp:cNvSpPr/>
      </dsp:nvSpPr>
      <dsp:spPr>
        <a:xfrm>
          <a:off x="329026" y="1872670"/>
          <a:ext cx="535517" cy="5355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62FAA3-022D-413E-BA92-6095E187F3A3}">
      <dsp:nvSpPr>
        <dsp:cNvPr id="0" name=""/>
        <dsp:cNvSpPr/>
      </dsp:nvSpPr>
      <dsp:spPr>
        <a:xfrm>
          <a:off x="1765" y="2592935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3. JNDI retrieves remote code from an attacker-controlled server.</a:t>
          </a:r>
        </a:p>
      </dsp:txBody>
      <dsp:txXfrm>
        <a:off x="1765" y="2592935"/>
        <a:ext cx="1190039" cy="476015"/>
      </dsp:txXfrm>
    </dsp:sp>
    <dsp:sp modelId="{00B17C79-5C04-4237-9459-26ACF493CCCE}">
      <dsp:nvSpPr>
        <dsp:cNvPr id="0" name=""/>
        <dsp:cNvSpPr/>
      </dsp:nvSpPr>
      <dsp:spPr>
        <a:xfrm>
          <a:off x="1727322" y="1872670"/>
          <a:ext cx="535517" cy="5355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CB22D4-6AB3-4CCF-BF13-4B34833B03E8}">
      <dsp:nvSpPr>
        <dsp:cNvPr id="0" name=""/>
        <dsp:cNvSpPr/>
      </dsp:nvSpPr>
      <dsp:spPr>
        <a:xfrm>
          <a:off x="1400061" y="2592935"/>
          <a:ext cx="1190039" cy="4760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4. Code is executed, leading to system compromise.</a:t>
          </a:r>
        </a:p>
      </dsp:txBody>
      <dsp:txXfrm>
        <a:off x="1400061" y="2592935"/>
        <a:ext cx="1190039" cy="4760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Electronic System">
            <a:extLst>
              <a:ext uri="{FF2B5EF4-FFF2-40B4-BE49-F238E27FC236}">
                <a16:creationId xmlns:a16="http://schemas.microsoft.com/office/drawing/2014/main" id="{3E66E152-7D6C-E105-CF08-61B209DFBE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9967" r="14818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4500">
                <a:solidFill>
                  <a:srgbClr val="FFFFFF"/>
                </a:solidFill>
              </a:rPr>
              <a:t>Understanding the Log4j Exploit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 Quick 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2" name="Group 2061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412" y="-1"/>
            <a:ext cx="3909949" cy="6883030"/>
            <a:chOff x="-19217" y="-1"/>
            <a:chExt cx="5213267" cy="6883030"/>
          </a:xfrm>
        </p:grpSpPr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13" y="739835"/>
            <a:ext cx="2776935" cy="1616203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What is Log4j?</a:t>
            </a:r>
          </a:p>
        </p:txBody>
      </p:sp>
      <p:pic>
        <p:nvPicPr>
          <p:cNvPr id="2050" name="Picture 2" descr="What is Log4J Vulnerability | Visual Explanation | Easy Explanation ...">
            <a:extLst>
              <a:ext uri="{FF2B5EF4-FFF2-40B4-BE49-F238E27FC236}">
                <a16:creationId xmlns:a16="http://schemas.microsoft.com/office/drawing/2014/main" id="{68868B8D-C8DC-668C-41AE-84016D3E3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40645" y="1994019"/>
            <a:ext cx="5158591" cy="290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A32893-3089-E64B-7D9A-4762B4BB03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4145629"/>
              </p:ext>
            </p:extLst>
          </p:nvPr>
        </p:nvGraphicFramePr>
        <p:xfrm>
          <a:off x="566613" y="2459116"/>
          <a:ext cx="2776934" cy="352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19" y="741391"/>
            <a:ext cx="2591866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How the Exploit Works</a:t>
            </a:r>
          </a:p>
        </p:txBody>
      </p:sp>
      <p:pic>
        <p:nvPicPr>
          <p:cNvPr id="1026" name="Picture 2" descr="Log4Shell Overview and Resources for Log4j Vulnerabilities | Splunk">
            <a:extLst>
              <a:ext uri="{FF2B5EF4-FFF2-40B4-BE49-F238E27FC236}">
                <a16:creationId xmlns:a16="http://schemas.microsoft.com/office/drawing/2014/main" id="{5719CA8E-7618-3C86-1764-DD8B62903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40754" y="1834322"/>
            <a:ext cx="4792009" cy="3198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051478" y="0"/>
            <a:ext cx="92522" cy="6858000"/>
            <a:chOff x="12068638" y="0"/>
            <a:chExt cx="123362" cy="6858000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Rectangle 1035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9F91900-6E59-99FA-A825-8E6CC134CA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982898"/>
              </p:ext>
            </p:extLst>
          </p:nvPr>
        </p:nvGraphicFramePr>
        <p:xfrm>
          <a:off x="657519" y="2533476"/>
          <a:ext cx="2591866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152" y="741391"/>
            <a:ext cx="3512972" cy="1616203"/>
          </a:xfrm>
        </p:spPr>
        <p:txBody>
          <a:bodyPr anchor="ctr">
            <a:normAutofit/>
          </a:bodyPr>
          <a:lstStyle/>
          <a:p>
            <a:r>
              <a:rPr lang="en-US" sz="2800" dirty="0"/>
              <a:t>Impact of the Exploit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152" y="2534359"/>
            <a:ext cx="3512972" cy="344783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700" dirty="0"/>
              <a:t>Affects millions of applications globally.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Allows attackers to: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Deploy malware (ransomware, botnets).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Steal sensitive data.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Gain complete control over systems.</a:t>
            </a:r>
          </a:p>
          <a:p>
            <a:pPr>
              <a:lnSpc>
                <a:spcPct val="90000"/>
              </a:lnSpc>
            </a:pPr>
            <a:r>
              <a:rPr lang="en-US" sz="1700" dirty="0"/>
              <a:t>Extremely dangerous due to ease of exploitation.</a:t>
            </a:r>
          </a:p>
        </p:txBody>
      </p:sp>
      <p:pic>
        <p:nvPicPr>
          <p:cNvPr id="5" name="Picture 4" descr="Top view of cubes connected with black lines">
            <a:extLst>
              <a:ext uri="{FF2B5EF4-FFF2-40B4-BE49-F238E27FC236}">
                <a16:creationId xmlns:a16="http://schemas.microsoft.com/office/drawing/2014/main" id="{E584BB4A-C2B5-5D81-85B4-59A1663CB4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258" r="10334" b="-2"/>
          <a:stretch/>
        </p:blipFill>
        <p:spPr>
          <a:xfrm>
            <a:off x="3816932" y="877413"/>
            <a:ext cx="4666971" cy="504309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16932" y="5858828"/>
            <a:ext cx="4669847" cy="123363"/>
            <a:chOff x="7015162" y="5858828"/>
            <a:chExt cx="4300544" cy="12336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20" y="741391"/>
            <a:ext cx="3175795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Mitigation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175796" cy="3447832"/>
          </a:xfrm>
        </p:spPr>
        <p:txBody>
          <a:bodyPr anchor="t">
            <a:normAutofit/>
          </a:bodyPr>
          <a:lstStyle/>
          <a:p>
            <a:r>
              <a:rPr lang="en-US" sz="1700" dirty="0"/>
              <a:t>Update Log4j to the latest patched version.</a:t>
            </a:r>
          </a:p>
          <a:p>
            <a:r>
              <a:rPr lang="en-US" sz="1700" dirty="0"/>
              <a:t>Disable JNDI lookups if updates are not feasible.</a:t>
            </a:r>
          </a:p>
          <a:p>
            <a:r>
              <a:rPr lang="en-US" sz="1700" dirty="0"/>
              <a:t>Implement application-level input validation.</a:t>
            </a:r>
          </a:p>
          <a:p>
            <a:r>
              <a:rPr lang="en-US" sz="1700" dirty="0"/>
              <a:t>Monitor network activity for suspicious traffic.</a:t>
            </a:r>
          </a:p>
          <a:p>
            <a:r>
              <a:rPr lang="en-US" sz="1700" dirty="0"/>
              <a:t>Use Web Application Firewalls (WAF) to block exploits.</a:t>
            </a:r>
          </a:p>
        </p:txBody>
      </p:sp>
      <p:pic>
        <p:nvPicPr>
          <p:cNvPr id="5" name="Picture 4" descr="Blue and orange gradient with arrows">
            <a:extLst>
              <a:ext uri="{FF2B5EF4-FFF2-40B4-BE49-F238E27FC236}">
                <a16:creationId xmlns:a16="http://schemas.microsoft.com/office/drawing/2014/main" id="{5677ED1D-70BC-A1BE-D41B-501A9E88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85" r="6084" b="2"/>
          <a:stretch/>
        </p:blipFill>
        <p:spPr>
          <a:xfrm>
            <a:off x="4391167" y="877414"/>
            <a:ext cx="4090159" cy="498468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34FA563-76F6-CDCF-AEA0-A7B78E446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2E3CAA-F1BA-6695-301D-22564C38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F3F0F2C-04A5-144D-BDCF-C38707289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520" y="741391"/>
            <a:ext cx="3175795" cy="1616203"/>
          </a:xfrm>
        </p:spPr>
        <p:txBody>
          <a:bodyPr anchor="b">
            <a:normAutofit/>
          </a:bodyPr>
          <a:lstStyle/>
          <a:p>
            <a:r>
              <a:rPr lang="en-US" sz="2800"/>
              <a:t>Lessons Learned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519" y="2533476"/>
            <a:ext cx="3175796" cy="3447832"/>
          </a:xfrm>
        </p:spPr>
        <p:txBody>
          <a:bodyPr anchor="t">
            <a:normAutofit/>
          </a:bodyPr>
          <a:lstStyle/>
          <a:p>
            <a:r>
              <a:rPr lang="en-US" sz="1700" dirty="0"/>
              <a:t>Regularly update software and dependencies.</a:t>
            </a:r>
          </a:p>
          <a:p>
            <a:r>
              <a:rPr lang="en-US" sz="1700" dirty="0"/>
              <a:t>Conduct vulnerability assessments frequently.</a:t>
            </a:r>
          </a:p>
          <a:p>
            <a:r>
              <a:rPr lang="en-US" sz="1700" dirty="0"/>
              <a:t>Implement layered security controls.</a:t>
            </a:r>
          </a:p>
          <a:p>
            <a:r>
              <a:rPr lang="en-US" sz="1700" dirty="0"/>
              <a:t>Stay informed about emerging threats.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03B56520-E2BC-7449-4E74-C667E9C6B7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29" r="-1" b="-1"/>
          <a:stretch/>
        </p:blipFill>
        <p:spPr>
          <a:xfrm>
            <a:off x="4391167" y="877414"/>
            <a:ext cx="4090159" cy="498468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434FA563-76F6-CDCF-AEA0-A7B78E446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768" y="6737718"/>
            <a:ext cx="9155399" cy="123363"/>
            <a:chOff x="-5025" y="6737718"/>
            <a:chExt cx="12207200" cy="12336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D2E3CAA-F1BA-6695-301D-22564C3828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F3F0F2C-04A5-144D-BDCF-C38707289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412" y="-1"/>
            <a:ext cx="3909949" cy="6883030"/>
            <a:chOff x="-19217" y="-1"/>
            <a:chExt cx="5213267" cy="688303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613" y="739835"/>
            <a:ext cx="2776935" cy="1616203"/>
          </a:xfrm>
        </p:spPr>
        <p:txBody>
          <a:bodyPr anchor="b">
            <a:normAutofit/>
          </a:bodyPr>
          <a:lstStyle/>
          <a:p>
            <a:r>
              <a:rPr lang="en-US" sz="28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613" y="2459116"/>
            <a:ext cx="2776934" cy="3524823"/>
          </a:xfrm>
        </p:spPr>
        <p:txBody>
          <a:bodyPr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The Log4j exploit highlights the importance of proactive security.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Immediate patching and strong defensive measures are crucial.</a:t>
            </a:r>
          </a:p>
          <a:p>
            <a:r>
              <a:rPr lang="en-US" sz="1700" dirty="0">
                <a:solidFill>
                  <a:srgbClr val="FFFFFF"/>
                </a:solidFill>
              </a:rPr>
              <a:t>Cybersecurity is an ongoing process requiring constant vigilance.</a:t>
            </a:r>
          </a:p>
        </p:txBody>
      </p:sp>
      <p:pic>
        <p:nvPicPr>
          <p:cNvPr id="5" name="Picture 4" descr="Robot operating a machine">
            <a:extLst>
              <a:ext uri="{FF2B5EF4-FFF2-40B4-BE49-F238E27FC236}">
                <a16:creationId xmlns:a16="http://schemas.microsoft.com/office/drawing/2014/main" id="{64D4F329-2A89-73BC-A437-BCC756EA6C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11" r="26687" b="-1"/>
          <a:stretch/>
        </p:blipFill>
        <p:spPr>
          <a:xfrm>
            <a:off x="4992888" y="787114"/>
            <a:ext cx="3077430" cy="52837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230</Words>
  <Application>Microsoft Macintosh PowerPoint</Application>
  <PresentationFormat>On-screen Show (4:3)</PresentationFormat>
  <Paragraphs>33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Understanding the Log4j Exploit</vt:lpstr>
      <vt:lpstr>What is Log4j?</vt:lpstr>
      <vt:lpstr>How the Exploit Works</vt:lpstr>
      <vt:lpstr>Impact of the Exploit</vt:lpstr>
      <vt:lpstr>Mitigation Strategies</vt:lpstr>
      <vt:lpstr>Lessons Learned</vt:lpstr>
      <vt:lpstr>Conclusion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Maclaren J Davis</cp:lastModifiedBy>
  <cp:revision>2</cp:revision>
  <dcterms:created xsi:type="dcterms:W3CDTF">2013-01-27T09:14:16Z</dcterms:created>
  <dcterms:modified xsi:type="dcterms:W3CDTF">2024-11-18T17:17:09Z</dcterms:modified>
  <cp:category/>
</cp:coreProperties>
</file>